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5" r:id="rId2"/>
    <p:sldId id="276" r:id="rId3"/>
    <p:sldId id="272" r:id="rId4"/>
    <p:sldId id="277" r:id="rId5"/>
    <p:sldId id="256" r:id="rId6"/>
    <p:sldId id="261" r:id="rId7"/>
    <p:sldId id="267" r:id="rId8"/>
    <p:sldId id="270" r:id="rId9"/>
    <p:sldId id="269" r:id="rId10"/>
    <p:sldId id="271" r:id="rId11"/>
    <p:sldId id="278" r:id="rId12"/>
    <p:sldId id="279" r:id="rId13"/>
    <p:sldId id="280" r:id="rId14"/>
    <p:sldId id="281" r:id="rId15"/>
    <p:sldId id="273" r:id="rId16"/>
    <p:sldId id="266" r:id="rId17"/>
    <p:sldId id="263" r:id="rId18"/>
    <p:sldId id="264" r:id="rId19"/>
    <p:sldId id="265" r:id="rId20"/>
    <p:sldId id="274" r:id="rId21"/>
    <p:sldId id="257" r:id="rId22"/>
    <p:sldId id="258" r:id="rId23"/>
    <p:sldId id="259" r:id="rId24"/>
    <p:sldId id="260" r:id="rId2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5"/>
    <p:restoredTop sz="94756"/>
  </p:normalViewPr>
  <p:slideViewPr>
    <p:cSldViewPr snapToGrid="0">
      <p:cViewPr varScale="1">
        <p:scale>
          <a:sx n="139" d="100"/>
          <a:sy n="139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F9EB4-3043-0249-B83C-D1DEC088625D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AEF85-90F1-D14F-9FBF-73DF9A9E4A0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306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AEF85-90F1-D14F-9FBF-73DF9A9E4A0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835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2E05-6D5D-4DF2-A755-D1BF9C165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52C56-9568-56AB-BCCD-A5339DA60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42D0-44FE-C158-5A90-3BA424C5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80D9E-4A46-9AD6-9BAA-5B793316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F61D1-E3AD-0BD2-E7C2-731E46DA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8164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D186-28BC-A50D-D936-C2121FBD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1C5BD-1C28-491E-DD8A-C85848ED4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95D1-2F4E-2F0B-1122-D05F733E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F406A-628E-AB4E-2ACC-4CF8F4CB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C584C-F41E-2E95-B6CB-5B38FCE0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426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2EF80-1628-82AD-BAF1-A009FEB18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068B0-D1D1-537D-A9DB-CF1EE6EAB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5063A-4B79-A8A8-09EF-3618E7F6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246EF-A638-5462-533F-F5705CE6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5AF12-A228-4559-693C-59A35B18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3894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5CC6-2B2C-5454-584E-ED202E3D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BE66-0B6D-BFC6-EABC-242F67E2C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55FD-D434-D6AE-5EF6-8A29349E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38C20-9F59-F3FB-DC6E-6CA40886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8AA0-4CCB-30C3-B5E0-4C08A591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906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7055-8023-86B3-DF82-9DB6A9F5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9AB51-3024-89A3-7AE7-37883D53A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5DA0-B6E6-DCA2-D0DC-24AF8921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17F3-F861-DEA1-9CC0-F4F99B41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32D6D-9149-7D24-88EB-69403A9F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9071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2BF4-8A29-08AE-DB4E-776099BC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EAC3-D8BE-5C28-B5A6-016ED1AF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19A41-FD19-9B06-8199-67D47F03D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7A5AD-F158-0F22-5774-13EF7E84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12DE6-D60C-A775-639D-F29C2CCB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B8722-2EC1-6072-6B27-E4A36EA1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118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3D21-17BE-E293-0F4C-0C303F4B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AC35E-4E2F-44DE-EDCA-14A939D9D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08CD8-153F-E81C-1811-A6E558C38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4D86D-5782-1FD3-894E-4337DE019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9778B-6D31-9D52-6016-A44E63B39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46215-FB54-64A2-A16B-C4F11A73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0B6ED-5D4D-8936-7237-F28D8BF4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6B8258-853C-A725-334A-47595135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342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5592-8C2C-46CF-0B3E-A91E6DD2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1CDBA-D777-E41B-A3CD-6151807C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554A2-B1C7-254A-1890-BB18E580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7690E-7252-7618-BD6E-10131505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199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36F8E-73BC-2F4C-E763-507487E9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46600-DA8A-69B2-4E3C-F084BEBC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9A54C-3A9C-D35D-D856-F679A45F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477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8F3A-C452-0F47-7CAD-01A85032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F9983-1832-0E32-8740-3D61BBF9B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9CB4E-E9A0-3547-C3C4-BA5D6BF2E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E82D-64DA-1EF7-C8EB-D82A80769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EE5B9-8254-8121-7EAB-CADE9DA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5D048-511D-3FA3-1FB5-7B32C1E7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929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9C61-277A-FE4B-B23F-5F8A21FD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C29F1-1362-65A8-5764-B94FB6BB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71942-838D-B16F-3A04-003800815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C5484-6F28-74C7-0C13-ADB3E8E3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7CA00-DCFB-8785-C70B-402330B7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F6341-5610-FBEF-8AD4-82D325D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162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4A30C-69C6-9982-2E32-C3CC19CC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7BEBA-C34C-02B5-E8D6-E3C78D582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C1D74-3342-81C3-D9AB-D3B1534A6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BB8AC-D956-DF42-B925-954EE5C9E418}" type="datetimeFigureOut">
              <a:rPr lang="en-KR" smtClean="0"/>
              <a:t>2022/12/05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DEFA-3E22-9B8A-1403-A0580A48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4B30-5F97-397E-42E7-F65EF66C6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935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6FF62A-0469-19F6-3224-174AC7675063}"/>
              </a:ext>
            </a:extLst>
          </p:cNvPr>
          <p:cNvSpPr txBox="1"/>
          <p:nvPr/>
        </p:nvSpPr>
        <p:spPr>
          <a:xfrm>
            <a:off x="108835" y="205673"/>
            <a:ext cx="15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Block Diagram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ABED440-D52E-4880-8374-5AD2C9EEB193}"/>
              </a:ext>
            </a:extLst>
          </p:cNvPr>
          <p:cNvGrpSpPr/>
          <p:nvPr/>
        </p:nvGrpSpPr>
        <p:grpSpPr>
          <a:xfrm>
            <a:off x="108835" y="2447593"/>
            <a:ext cx="11890906" cy="2579531"/>
            <a:chOff x="108835" y="2447593"/>
            <a:chExt cx="11890906" cy="2579531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15F25F1-517B-2E06-E474-0FC4DC5EF4AD}"/>
                </a:ext>
              </a:extLst>
            </p:cNvPr>
            <p:cNvSpPr/>
            <p:nvPr/>
          </p:nvSpPr>
          <p:spPr>
            <a:xfrm flipH="1">
              <a:off x="3650857" y="2452807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LSTM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03665E1-5BA6-DA13-8A4B-B24AADF49620}"/>
                </a:ext>
              </a:extLst>
            </p:cNvPr>
            <p:cNvSpPr/>
            <p:nvPr/>
          </p:nvSpPr>
          <p:spPr>
            <a:xfrm flipH="1">
              <a:off x="4600529" y="2447593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LSTM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63B1FF-8453-0539-BB13-13ACF3E78745}"/>
                </a:ext>
              </a:extLst>
            </p:cNvPr>
            <p:cNvSpPr/>
            <p:nvPr/>
          </p:nvSpPr>
          <p:spPr>
            <a:xfrm flipH="1">
              <a:off x="5550201" y="2449167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Batch Normalization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4F144E6-D499-59D2-3669-61CA84591D71}"/>
                </a:ext>
              </a:extLst>
            </p:cNvPr>
            <p:cNvSpPr/>
            <p:nvPr/>
          </p:nvSpPr>
          <p:spPr>
            <a:xfrm flipH="1">
              <a:off x="6499873" y="2458132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Linear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C96E005-E6F9-B9B4-C53A-7617020CD9F2}"/>
                </a:ext>
              </a:extLst>
            </p:cNvPr>
            <p:cNvSpPr/>
            <p:nvPr/>
          </p:nvSpPr>
          <p:spPr>
            <a:xfrm flipH="1">
              <a:off x="7452873" y="2451004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Linear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D809923-D2B5-8950-EF0A-43D4E5C49ABD}"/>
                </a:ext>
              </a:extLst>
            </p:cNvPr>
            <p:cNvSpPr/>
            <p:nvPr/>
          </p:nvSpPr>
          <p:spPr>
            <a:xfrm flipH="1">
              <a:off x="8399217" y="2458132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Inverse</a:t>
              </a:r>
            </a:p>
            <a:p>
              <a:pPr algn="ctr"/>
              <a:r>
                <a:rPr lang="en-KR" sz="1000" dirty="0"/>
                <a:t>Mel </a:t>
              </a:r>
            </a:p>
            <a:p>
              <a:pPr algn="ctr"/>
              <a:r>
                <a:rPr lang="en-KR" sz="1000" dirty="0"/>
                <a:t>spectrum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24D1EA9-F90A-EB19-C558-200C35E24F6F}"/>
                </a:ext>
              </a:extLst>
            </p:cNvPr>
            <p:cNvSpPr/>
            <p:nvPr/>
          </p:nvSpPr>
          <p:spPr>
            <a:xfrm flipH="1">
              <a:off x="2701185" y="2447593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Mel</a:t>
              </a:r>
            </a:p>
            <a:p>
              <a:pPr algn="ctr"/>
              <a:r>
                <a:rPr lang="en-KR" sz="1000" dirty="0"/>
                <a:t>sepctrum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A55E93A-7F24-5BA3-A7CF-1A55FC751D58}"/>
                </a:ext>
              </a:extLst>
            </p:cNvPr>
            <p:cNvSpPr/>
            <p:nvPr/>
          </p:nvSpPr>
          <p:spPr>
            <a:xfrm flipH="1">
              <a:off x="11369536" y="2500743"/>
              <a:ext cx="630201" cy="11915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Loss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1F6F69C-7F9B-5259-7EFC-F43C0898B41D}"/>
                </a:ext>
              </a:extLst>
            </p:cNvPr>
            <p:cNvSpPr/>
            <p:nvPr/>
          </p:nvSpPr>
          <p:spPr>
            <a:xfrm flipH="1">
              <a:off x="1072634" y="2447593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STFT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4FA49A5-F889-E1E4-B7BD-AADF3839855B}"/>
                </a:ext>
              </a:extLst>
            </p:cNvPr>
            <p:cNvSpPr/>
            <p:nvPr/>
          </p:nvSpPr>
          <p:spPr>
            <a:xfrm flipH="1">
              <a:off x="10659478" y="3814209"/>
              <a:ext cx="516797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iSTFT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BF3804F-B024-FA31-01DA-82578CC24D4D}"/>
                </a:ext>
              </a:extLst>
            </p:cNvPr>
            <p:cNvSpPr/>
            <p:nvPr/>
          </p:nvSpPr>
          <p:spPr>
            <a:xfrm flipH="1">
              <a:off x="9345561" y="2458132"/>
              <a:ext cx="845736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Amplitude masking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6F2DA74-656D-58AF-47F9-2DA2C35E2F72}"/>
                </a:ext>
              </a:extLst>
            </p:cNvPr>
            <p:cNvSpPr/>
            <p:nvPr/>
          </p:nvSpPr>
          <p:spPr>
            <a:xfrm flipH="1">
              <a:off x="108835" y="2447593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Clean / Noisy</a:t>
              </a:r>
            </a:p>
            <a:p>
              <a:pPr algn="ctr"/>
              <a:r>
                <a:rPr lang="en-KR" sz="1000" dirty="0"/>
                <a:t>Sample</a:t>
              </a:r>
            </a:p>
            <a:p>
              <a:pPr algn="ctr"/>
              <a:r>
                <a:rPr lang="en-KR" sz="1000" dirty="0"/>
                <a:t>1 sec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4C0852F-FBCC-08EA-F1EB-AD5DF68010F5}"/>
                </a:ext>
              </a:extLst>
            </p:cNvPr>
            <p:cNvCxnSpPr>
              <a:stCxn id="15" idx="1"/>
              <a:endCxn id="12" idx="3"/>
            </p:cNvCxnSpPr>
            <p:nvPr/>
          </p:nvCxnSpPr>
          <p:spPr>
            <a:xfrm>
              <a:off x="897025" y="3054051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948602-58EA-A09D-5A20-D58F65C9FAB2}"/>
                </a:ext>
              </a:extLst>
            </p:cNvPr>
            <p:cNvCxnSpPr>
              <a:cxnSpLocks/>
            </p:cNvCxnSpPr>
            <p:nvPr/>
          </p:nvCxnSpPr>
          <p:spPr>
            <a:xfrm>
              <a:off x="1864547" y="3069565"/>
              <a:ext cx="762873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4169E8-2EA2-966A-8D3D-CA18C543329B}"/>
                </a:ext>
              </a:extLst>
            </p:cNvPr>
            <p:cNvCxnSpPr/>
            <p:nvPr/>
          </p:nvCxnSpPr>
          <p:spPr>
            <a:xfrm>
              <a:off x="3478935" y="3069565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8D052C-235E-CBDA-5EDE-7DD73727E1BC}"/>
                </a:ext>
              </a:extLst>
            </p:cNvPr>
            <p:cNvCxnSpPr/>
            <p:nvPr/>
          </p:nvCxnSpPr>
          <p:spPr>
            <a:xfrm>
              <a:off x="4424920" y="3061308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393A7E-A7FD-4F10-E470-461A0A6F562D}"/>
                </a:ext>
              </a:extLst>
            </p:cNvPr>
            <p:cNvCxnSpPr/>
            <p:nvPr/>
          </p:nvCxnSpPr>
          <p:spPr>
            <a:xfrm>
              <a:off x="5389274" y="3060103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1AD934-47B7-AF67-6057-91CD4FB231C8}"/>
                </a:ext>
              </a:extLst>
            </p:cNvPr>
            <p:cNvCxnSpPr/>
            <p:nvPr/>
          </p:nvCxnSpPr>
          <p:spPr>
            <a:xfrm>
              <a:off x="6323323" y="3069565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148408-0E51-7C6F-6F56-598C1D87A18D}"/>
                </a:ext>
              </a:extLst>
            </p:cNvPr>
            <p:cNvCxnSpPr/>
            <p:nvPr/>
          </p:nvCxnSpPr>
          <p:spPr>
            <a:xfrm>
              <a:off x="7277264" y="3069565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1A6C59-65D5-3BC5-B048-277D4CB73407}"/>
                </a:ext>
              </a:extLst>
            </p:cNvPr>
            <p:cNvCxnSpPr/>
            <p:nvPr/>
          </p:nvCxnSpPr>
          <p:spPr>
            <a:xfrm>
              <a:off x="8223133" y="3070273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FA5867F-F81E-4FBD-7005-74E38E6FE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751" y="3061308"/>
              <a:ext cx="1200653" cy="825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C98ABFC-3883-661A-D857-569A0E611058}"/>
                </a:ext>
              </a:extLst>
            </p:cNvPr>
            <p:cNvCxnSpPr>
              <a:cxnSpLocks/>
            </p:cNvCxnSpPr>
            <p:nvPr/>
          </p:nvCxnSpPr>
          <p:spPr>
            <a:xfrm>
              <a:off x="11036803" y="4434207"/>
              <a:ext cx="354254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B91E65-220E-B42A-D738-F18B4CD92F63}"/>
                </a:ext>
              </a:extLst>
            </p:cNvPr>
            <p:cNvCxnSpPr/>
            <p:nvPr/>
          </p:nvCxnSpPr>
          <p:spPr>
            <a:xfrm>
              <a:off x="9187407" y="3054050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BE37DB-D1B8-B2ED-70C7-731A2D680953}"/>
                </a:ext>
              </a:extLst>
            </p:cNvPr>
            <p:cNvSpPr txBox="1"/>
            <p:nvPr/>
          </p:nvSpPr>
          <p:spPr>
            <a:xfrm>
              <a:off x="1903501" y="3096529"/>
              <a:ext cx="788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000" b="1" dirty="0"/>
                <a:t>Noisy amplitude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9CA051-F132-11FE-587A-6EBDB1D4D6DB}"/>
                </a:ext>
              </a:extLst>
            </p:cNvPr>
            <p:cNvSpPr txBox="1"/>
            <p:nvPr/>
          </p:nvSpPr>
          <p:spPr>
            <a:xfrm>
              <a:off x="1844348" y="4285459"/>
              <a:ext cx="1850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000" b="1" dirty="0"/>
                <a:t>Clean Amplitude / Phase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59835D-5C4B-DDCE-9FA4-E7349AD983B5}"/>
                </a:ext>
              </a:extLst>
            </p:cNvPr>
            <p:cNvCxnSpPr>
              <a:cxnSpLocks/>
            </p:cNvCxnSpPr>
            <p:nvPr/>
          </p:nvCxnSpPr>
          <p:spPr>
            <a:xfrm>
              <a:off x="1971127" y="3900735"/>
              <a:ext cx="8383254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4111C7-EC5C-8E6E-974A-E80824A7F4CD}"/>
                </a:ext>
              </a:extLst>
            </p:cNvPr>
            <p:cNvSpPr txBox="1"/>
            <p:nvPr/>
          </p:nvSpPr>
          <p:spPr>
            <a:xfrm>
              <a:off x="2027302" y="3881363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Noisy Phase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CF3C4F4-FB0B-7AF3-5071-35CD322F5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5457" y="4285459"/>
              <a:ext cx="8418110" cy="10107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AF3904-E24B-7695-310E-1A08F9ADB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127" y="3069565"/>
              <a:ext cx="0" cy="1226001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0EFCD9A-509B-9473-4AF9-7FC06A662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4381" y="3061308"/>
              <a:ext cx="0" cy="106627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5BC77E5-4B35-1711-D307-205D5747D825}"/>
                </a:ext>
              </a:extLst>
            </p:cNvPr>
            <p:cNvSpPr/>
            <p:nvPr/>
          </p:nvSpPr>
          <p:spPr>
            <a:xfrm flipH="1">
              <a:off x="11369536" y="3835553"/>
              <a:ext cx="630205" cy="11915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Metric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DE1FB7C-342F-4695-47E9-5A0138E3D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757" y="4127584"/>
              <a:ext cx="29578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AD6D3F5-5D63-133C-2C56-090E02BC70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913" y="4286182"/>
              <a:ext cx="29578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9CA01C5-C221-441E-BDB0-E81B42552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435" y="3254020"/>
              <a:ext cx="881657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054C934-8228-03E2-9934-DC1881C18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435" y="3238145"/>
              <a:ext cx="0" cy="1031439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9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Batch Normalization</a:t>
            </a:r>
          </a:p>
          <a:p>
            <a:pPr algn="ctr"/>
            <a:r>
              <a:rPr lang="en-US" sz="1400" dirty="0"/>
              <a:t>O / X</a:t>
            </a:r>
          </a:p>
          <a:p>
            <a:pPr algn="ctr"/>
            <a:r>
              <a:rPr lang="en-KR" sz="1400" dirty="0"/>
              <a:t>20221123-183326, 20221127-220836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B84DEE-6B6E-3B2D-C8FD-62910C33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564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C15E79-2F21-8973-79D3-58CF64B9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195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27939-6B52-9878-837B-309F4948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3703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21F70-F4E1-7A5E-E84B-1F824E93E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23024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B29140-93CC-971E-F8B2-90A2EC126574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E13EA0-F765-D1B7-AC69-53ADF5269FBE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0D9DC-0FFE-DE4D-DF4F-60CF49A03778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AD312-95FF-7CC7-CA08-F418A3790FE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101575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596C8-6BC5-E88F-BC24-BB59F36B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440000"/>
            <a:ext cx="5400000" cy="2298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FFT Size </a:t>
            </a:r>
          </a:p>
          <a:p>
            <a:pPr algn="ctr"/>
            <a:r>
              <a:rPr lang="en-US" sz="1400" dirty="0"/>
              <a:t>512 / 256</a:t>
            </a:r>
          </a:p>
          <a:p>
            <a:pPr algn="ctr"/>
            <a:r>
              <a:rPr lang="en-KR" sz="1400" dirty="0"/>
              <a:t>20221123-183326, 20221128-081941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9140-93CC-971E-F8B2-90A2EC126574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E13EA0-F765-D1B7-AC69-53ADF5269FBE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0D9DC-0FFE-DE4D-DF4F-60CF49A03778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AD312-95FF-7CC7-CA08-F418A3790FE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1CA76-1D42-3B31-41AB-E7BBE84C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350000"/>
            <a:ext cx="5400000" cy="2262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6280B-9700-6A97-E15E-9100B0EA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314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96144-09CA-E41D-ACE3-606B39B92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20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9D0CF2-F574-68BB-5698-E57EF7E1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1" y="1440000"/>
            <a:ext cx="5397097" cy="23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LSTM Layer</a:t>
            </a:r>
          </a:p>
          <a:p>
            <a:pPr algn="ctr"/>
            <a:r>
              <a:rPr lang="en-US" sz="1400" dirty="0"/>
              <a:t>O / X</a:t>
            </a:r>
          </a:p>
          <a:p>
            <a:pPr algn="ctr"/>
            <a:r>
              <a:rPr lang="en-KR" sz="1400" dirty="0"/>
              <a:t>20221123-183326, 20221128-151953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9140-93CC-971E-F8B2-90A2EC126574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E13EA0-F765-D1B7-AC69-53ADF5269FBE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0D9DC-0FFE-DE4D-DF4F-60CF49A03778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AD312-95FF-7CC7-CA08-F418A3790FE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ACA7B-25A3-F941-337D-6AAB46592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350000"/>
            <a:ext cx="5400072" cy="233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4E428-1EAB-1562-F0A8-46126DC58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307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B9AA4F-74B3-CCD6-2DA8-150660EB8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800" y="4320000"/>
            <a:ext cx="5400000" cy="218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442C87-C870-5F13-D70A-289FCC3A1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0" y="1440000"/>
            <a:ext cx="5400000" cy="22910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Hop size</a:t>
            </a:r>
          </a:p>
          <a:p>
            <a:pPr algn="ctr"/>
            <a:r>
              <a:rPr lang="en-US" sz="1400" dirty="0"/>
              <a:t>256 / 128</a:t>
            </a:r>
          </a:p>
          <a:p>
            <a:pPr algn="ctr"/>
            <a:r>
              <a:rPr lang="en-KR" sz="1400" dirty="0"/>
              <a:t>20221123-183326, 20221201-190504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9140-93CC-971E-F8B2-90A2EC126574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E13EA0-F765-D1B7-AC69-53ADF5269FBE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0D9DC-0FFE-DE4D-DF4F-60CF49A03778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AD312-95FF-7CC7-CA08-F418A3790FE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90065-8401-5016-3FEA-C0E1B83F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0" y="1350000"/>
            <a:ext cx="5400000" cy="2350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2C8BA6-A182-3B97-3F78-1EFA77BED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0721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B9A03-9801-B778-EDA7-F688CE105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207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2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F17B9-C208-6BFF-6F76-BE347D5E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378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748068-AAA3-C094-1DBE-D0F9C06C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2944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LSTM layer + Hop size</a:t>
            </a:r>
          </a:p>
          <a:p>
            <a:pPr algn="ctr"/>
            <a:r>
              <a:rPr lang="en-US" sz="1400" dirty="0"/>
              <a:t>256,256 / 128, 128</a:t>
            </a:r>
          </a:p>
          <a:p>
            <a:pPr algn="ctr"/>
            <a:r>
              <a:rPr lang="en-KR" sz="1400" dirty="0"/>
              <a:t>20221123-183326, 20221129-115620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9140-93CC-971E-F8B2-90A2EC126574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E13EA0-F765-D1B7-AC69-53ADF5269FBE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0D9DC-0FFE-DE4D-DF4F-60CF49A03778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AD312-95FF-7CC7-CA08-F418A3790FE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17842-59B6-71B6-064B-DF79CDE25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240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1A7FE-CBE8-250A-DD12-F02811BB7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232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0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44414" y="3136612"/>
            <a:ext cx="8303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b="1" dirty="0"/>
              <a:t>Detail </a:t>
            </a:r>
          </a:p>
          <a:p>
            <a:pPr algn="ctr"/>
            <a:r>
              <a:rPr lang="en-KR" b="1" dirty="0"/>
              <a:t>Train vs Validation Ratio</a:t>
            </a:r>
          </a:p>
          <a:p>
            <a:pPr algn="ctr"/>
            <a:r>
              <a:rPr lang="en-KR" sz="1400" dirty="0"/>
              <a:t>90:10, 80:20, 70:30, 50:50</a:t>
            </a:r>
          </a:p>
        </p:txBody>
      </p:sp>
    </p:spTree>
    <p:extLst>
      <p:ext uri="{BB962C8B-B14F-4D97-AF65-F5344CB8AC3E}">
        <p14:creationId xmlns:p14="http://schemas.microsoft.com/office/powerpoint/2010/main" val="2748914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26852-109A-84AE-3F59-547F5245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41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D4DB48-9FA5-330C-E5C9-43019205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1930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93CCC-7379-03C7-4DD8-33B81C5B7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41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2FACF-6857-DC05-4E2F-8F59436EB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8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8C16B-AD76-D1DA-7C91-FA3FA5AF7E69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90:10</a:t>
            </a:r>
          </a:p>
          <a:p>
            <a:pPr algn="ctr"/>
            <a:r>
              <a:rPr lang="en-KR" sz="1400" dirty="0"/>
              <a:t>20221123-183326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022E4-9828-B4F5-5996-76126DEF1B5F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BCE24-BECD-7909-88BB-DD8D4F6614FB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AD65D-CE47-3929-31F1-F666D8719CF3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2A6B4-EDF8-F9D9-9D0E-88C2681C931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3672071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B6AA91-6549-232D-238F-5A17718C7961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80:20</a:t>
            </a:r>
          </a:p>
          <a:p>
            <a:pPr algn="ctr"/>
            <a:r>
              <a:rPr lang="en-KR" sz="1400" dirty="0"/>
              <a:t>20221124-181145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7FDBB-6332-578D-797A-09629276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62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C932B-63D7-911D-A0E2-DCA5A078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044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44A95-8591-12C2-76D2-B34BE1DDA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1987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7F23DD-A0BF-BCB0-D29E-D9440A3EA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44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1259DE-41B3-3742-39B3-8F9A1798B0CD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2A174-7C83-3EF6-3A01-DEE7EC08593C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DB848-A1C3-035A-EC37-673BE5289431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E6B5B-350B-A393-D4CC-2130460F0739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276589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5F05A-D000-25BC-0CC0-9D59501F128A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70:30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20221125-094742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C0078-33CE-669C-7C9B-639E72C3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55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99276-F0A2-5DCC-C8FF-0C8BA428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1983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F4499-1D82-6984-4CE5-028FB5261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3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4CA9E-DC52-DF1B-E669-17D77E2E1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71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5F24E-4CD6-4818-7EAF-CFDC89E2A015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58CF6-2B7A-FFAB-F7FA-B9C4030528E8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B74FF-A79C-B874-3830-113ABAA70F50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42732-0F67-78B8-FB9E-4F245ABF0285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4129804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0F7E5-FA7B-B59C-3344-DDF8C74EB052}"/>
              </a:ext>
            </a:extLst>
          </p:cNvPr>
          <p:cNvSpPr txBox="1"/>
          <p:nvPr/>
        </p:nvSpPr>
        <p:spPr>
          <a:xfrm>
            <a:off x="1847569" y="374616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50:50</a:t>
            </a:r>
          </a:p>
          <a:p>
            <a:pPr algn="ctr"/>
            <a:r>
              <a:rPr lang="en-KR" sz="1400" dirty="0"/>
              <a:t>20221125-171307</a:t>
            </a:r>
            <a:endParaRPr lang="en-KR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466EC-8811-E577-7F7C-D086FEDEB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423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D5481-C9EF-123A-EA70-56480DCD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092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1B13D-D638-63F3-F27E-F10DDA5C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07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491CF-714D-345B-1A87-F7C426C08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65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5515E0-B15C-FE9B-8454-C19873D94449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34442-5BAD-5E49-4968-26ECB86CABA5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D2EAB-169D-378A-BA68-27D45526B682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D8A2C-D1C4-5BDB-CD37-AB1F88E2866D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316272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B767E-7B40-BD0E-D2B8-B6C67DBCD62B}"/>
              </a:ext>
            </a:extLst>
          </p:cNvPr>
          <p:cNvSpPr txBox="1"/>
          <p:nvPr/>
        </p:nvSpPr>
        <p:spPr>
          <a:xfrm>
            <a:off x="230646" y="171780"/>
            <a:ext cx="160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Default Setting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3A68F-DA53-B370-12BE-C8E9605C9411}"/>
              </a:ext>
            </a:extLst>
          </p:cNvPr>
          <p:cNvSpPr txBox="1"/>
          <p:nvPr/>
        </p:nvSpPr>
        <p:spPr>
          <a:xfrm>
            <a:off x="189824" y="4188179"/>
            <a:ext cx="107748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metric: loss function, SISDR</a:t>
            </a:r>
          </a:p>
          <a:p>
            <a:endParaRPr lang="en-US" dirty="0"/>
          </a:p>
          <a:p>
            <a:r>
              <a:rPr lang="en-US" dirty="0"/>
              <a:t>every epoch consists of 1000 step filled with dataset</a:t>
            </a:r>
          </a:p>
          <a:p>
            <a:pPr lvl="1"/>
            <a:r>
              <a:rPr lang="en-US" dirty="0"/>
              <a:t>- If 2048 samples is divided by 64/256 batch, dataset can be divided as 8, 4 case.</a:t>
            </a:r>
          </a:p>
          <a:p>
            <a:pPr lvl="1"/>
            <a:r>
              <a:rPr lang="en-US" dirty="0"/>
              <a:t>- Then it will filled until 1000 steps</a:t>
            </a:r>
            <a:br>
              <a:rPr lang="en-US" dirty="0"/>
            </a:br>
            <a:r>
              <a:rPr lang="en-US" dirty="0"/>
              <a:t>- After "preprocess include </a:t>
            </a:r>
            <a:r>
              <a:rPr lang="en-US" dirty="0" err="1"/>
              <a:t>stft</a:t>
            </a:r>
            <a:r>
              <a:rPr lang="en-US" dirty="0"/>
              <a:t>" and "process </a:t>
            </a:r>
            <a:r>
              <a:rPr lang="en-US" dirty="0" err="1"/>
              <a:t>stft</a:t>
            </a:r>
            <a:r>
              <a:rPr lang="en-US" dirty="0"/>
              <a:t> during training", it keeps to use time sample data, not </a:t>
            </a:r>
            <a:r>
              <a:rPr lang="en-US" dirty="0" err="1"/>
              <a:t>stft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KR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D33B58-CA70-6B2A-32E8-91F620087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418059"/>
              </p:ext>
            </p:extLst>
          </p:nvPr>
        </p:nvGraphicFramePr>
        <p:xfrm>
          <a:off x="2032000" y="71966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16073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00639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Total number of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84249 , 1 seg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483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Normalization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z-score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Segmentation Normalization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KR" dirty="0"/>
                        <a:t>ntire wav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2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FFT normalized by </a:t>
                      </a:r>
                      <a:r>
                        <a:rPr lang="en-US" dirty="0" err="1"/>
                        <a:t>fft</a:t>
                      </a:r>
                      <a:r>
                        <a:rPr lang="en-US" dirty="0"/>
                        <a:t>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66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KR" dirty="0"/>
                        <a:t>hase sensitive approximation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9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Dense normalized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glorot_uniform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5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KR" dirty="0"/>
                        <a:t>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87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KR" dirty="0"/>
                        <a:t>STM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Batch Normalization after LSTM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42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819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44414" y="2982724"/>
            <a:ext cx="8303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b="1" dirty="0"/>
              <a:t>Detail</a:t>
            </a:r>
            <a:endParaRPr lang="en-KR" b="1" dirty="0"/>
          </a:p>
          <a:p>
            <a:pPr algn="ctr"/>
            <a:r>
              <a:rPr lang="en-KR" b="1" dirty="0"/>
              <a:t>Loss function</a:t>
            </a:r>
          </a:p>
          <a:p>
            <a:pPr algn="ctr"/>
            <a:r>
              <a:rPr lang="en-KR" sz="1400" dirty="0"/>
              <a:t>RMSE(stft) vs MSE(stft) vs PSA vs RMSE(amplitude)</a:t>
            </a:r>
          </a:p>
        </p:txBody>
      </p:sp>
    </p:spTree>
    <p:extLst>
      <p:ext uri="{BB962C8B-B14F-4D97-AF65-F5344CB8AC3E}">
        <p14:creationId xmlns:p14="http://schemas.microsoft.com/office/powerpoint/2010/main" val="689814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RMSE(stft)</a:t>
            </a:r>
          </a:p>
          <a:p>
            <a:pPr algn="ctr"/>
            <a:r>
              <a:rPr lang="en-KR" sz="1400" dirty="0"/>
              <a:t>20221122-150347</a:t>
            </a:r>
            <a:endParaRPr lang="en-K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4CE94-DBA7-9FBC-8BB4-1831651C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72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539F2-426D-0FA3-715B-07A06DC8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2026" cy="2015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CE685-7FEB-4AA9-60C1-EEDFDB9BBBEA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1A39D-7BC5-24E8-F288-B6468F14498F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420A2-1F15-DA82-5BD2-CC2F09E71E42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4CE11-91CF-F733-6497-856793D571B2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E2B71-C18C-E315-6530-BE27B594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1907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2C5FF-FE3B-4D71-D09E-26A875861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MSE(stft)</a:t>
            </a:r>
          </a:p>
          <a:p>
            <a:pPr algn="ctr"/>
            <a:r>
              <a:rPr lang="en-KR" sz="1400" dirty="0"/>
              <a:t>221123-093354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3F0A0-9844-BC2D-0762-E41B41F0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084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33C540-C28E-DA33-7AA4-13DA906E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022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5E868F-2821-B6CD-9046-70F7CC95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1993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608A7-C160-3E77-019B-7FB78E53E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31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C3876-76FF-A312-58DB-B06C8FBBEAE9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A31DB-46A8-6B2F-F362-E14A8CA5243F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8D523F-7675-9B66-9F9F-53DDAE74F80F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31373-E088-F028-82CC-721EBD951F8C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390001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PSA</a:t>
            </a:r>
          </a:p>
          <a:p>
            <a:pPr algn="ctr"/>
            <a:r>
              <a:rPr lang="en-KR" sz="1400" dirty="0"/>
              <a:t>20221123-183326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326852-109A-84AE-3F59-547F5245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41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D4DB48-9FA5-330C-E5C9-43019205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1930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93CCC-7379-03C7-4DD8-33B81C5B7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41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2FACF-6857-DC05-4E2F-8F59436EB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8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490E5-2EF0-D3F7-E1CC-FF9A4FEC1D95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E7CF2-04A1-C398-9526-80E6A95F5E75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D3D05-62CC-ECA8-14BB-D1438910ABF1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A5190-EDD3-8B40-9EBD-E807FE6B3F4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3393567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RMSE(amplitude)</a:t>
            </a:r>
          </a:p>
          <a:p>
            <a:pPr algn="ctr"/>
            <a:r>
              <a:rPr lang="en-KR" sz="1400" dirty="0"/>
              <a:t>20221124-105217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65442-56C4-14C2-9480-B53314F1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093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F67BCF-277C-2150-7056-DB42FD54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102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96593-FDEA-0379-F4A6-0FB53F941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20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1E725-A0D3-80F6-C071-A95085265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47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64089-7101-4059-1BAA-57DC572A8713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45FDF-E390-42A4-9A2E-0EF6FE3006E2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96EF5-F58F-CB1A-65F8-564AB2F87619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E9372-AD06-978D-D3EF-B1844C18E34E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1009800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7DDF83-B2DA-6E9B-C46F-522390258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04167"/>
              </p:ext>
            </p:extLst>
          </p:nvPr>
        </p:nvGraphicFramePr>
        <p:xfrm>
          <a:off x="230646" y="810955"/>
          <a:ext cx="11730708" cy="523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21">
                  <a:extLst>
                    <a:ext uri="{9D8B030D-6E8A-4147-A177-3AD203B41FA5}">
                      <a16:colId xmlns:a16="http://schemas.microsoft.com/office/drawing/2014/main" val="4185240238"/>
                    </a:ext>
                  </a:extLst>
                </a:gridCol>
                <a:gridCol w="840091">
                  <a:extLst>
                    <a:ext uri="{9D8B030D-6E8A-4147-A177-3AD203B41FA5}">
                      <a16:colId xmlns:a16="http://schemas.microsoft.com/office/drawing/2014/main" val="3716110108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709079392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074236415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3518967021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360360862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296538763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05442804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450229486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3717753248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59788172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30502046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397157813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731337168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66321233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99081102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118831311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220623108"/>
                    </a:ext>
                  </a:extLst>
                </a:gridCol>
              </a:tblGrid>
              <a:tr h="423206">
                <a:tc rowSpan="2" gridSpan="2">
                  <a:txBody>
                    <a:bodyPr/>
                    <a:lstStyle/>
                    <a:p>
                      <a:pPr algn="ctr"/>
                      <a:endParaRPr lang="en-KR" sz="10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KR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Loss Function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Dataset Split ratio(Train : Valid)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Dense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Time period of Normalization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B</a:t>
                      </a:r>
                      <a:r>
                        <a:rPr lang="en-KR" sz="1000" dirty="0"/>
                        <a:t>atch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Batch Norm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3583"/>
                  </a:ext>
                </a:extLst>
              </a:tr>
              <a:tr h="423206">
                <a:tc gridSpan="2" vMerge="1">
                  <a:txBody>
                    <a:bodyPr/>
                    <a:lstStyle/>
                    <a:p>
                      <a:pPr algn="ctr"/>
                      <a:endParaRPr lang="en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r</a:t>
                      </a:r>
                      <a:r>
                        <a:rPr lang="en-KR" sz="1000" b="1" dirty="0"/>
                        <a:t>mse</a:t>
                      </a:r>
                    </a:p>
                    <a:p>
                      <a:pPr algn="ctr"/>
                      <a:r>
                        <a:rPr lang="en-KR" sz="1000" b="1" dirty="0"/>
                        <a:t>(stft)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</a:t>
                      </a:r>
                      <a:r>
                        <a:rPr lang="en-KR" sz="1000" b="1" dirty="0"/>
                        <a:t>se</a:t>
                      </a:r>
                    </a:p>
                    <a:p>
                      <a:pPr algn="ctr"/>
                      <a:r>
                        <a:rPr lang="en-KR" sz="1000" b="1" dirty="0"/>
                        <a:t>(stft)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psa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r</a:t>
                      </a:r>
                      <a:r>
                        <a:rPr lang="en-KR" sz="1000" b="1" dirty="0"/>
                        <a:t>mse</a:t>
                      </a:r>
                    </a:p>
                    <a:p>
                      <a:pPr algn="ctr"/>
                      <a:r>
                        <a:rPr lang="en-KR" sz="1000" b="1" dirty="0"/>
                        <a:t>(mag)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90:10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80:20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70:30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50:50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uniform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entire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1 sec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834309"/>
                  </a:ext>
                </a:extLst>
              </a:tr>
              <a:tr h="423206">
                <a:tc rowSpan="2"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Loss at Convex</a:t>
                      </a:r>
                    </a:p>
                    <a:p>
                      <a:pPr algn="l"/>
                      <a:r>
                        <a:rPr lang="en-KR" sz="1000" dirty="0"/>
                        <a:t>(1e-3)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2.3468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0.1329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1.85544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1.9194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4495646"/>
                  </a:ext>
                </a:extLst>
              </a:tr>
              <a:tr h="487930">
                <a:tc v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SISDR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992053"/>
                  </a:ext>
                </a:extLst>
              </a:tr>
              <a:tr h="423206">
                <a:tc rowSpan="4"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Valid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Loss at Convex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(1e-3)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2.4419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0.1390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2.0355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276400"/>
                  </a:ext>
                </a:extLst>
              </a:tr>
              <a:tr h="423206">
                <a:tc v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SISDR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838950"/>
                  </a:ext>
                </a:extLst>
              </a:tr>
              <a:tr h="423206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Epoch at Convex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1 Epoch = 1000 iter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385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995219"/>
                  </a:ext>
                </a:extLst>
              </a:tr>
              <a:tr h="423206">
                <a:tc v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Time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51m 23s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32m 26s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6h 12m 36s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5h 5m 16s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5h 8m 30s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3h 30m 37s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6h 11m 56s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6h 19m 26s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2h 14m 24s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7h 8m 54s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97862"/>
                  </a:ext>
                </a:extLst>
              </a:tr>
              <a:tr h="628508">
                <a:tc rowSpan="2"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Diff bew/</a:t>
                      </a:r>
                    </a:p>
                    <a:p>
                      <a:pPr algn="l"/>
                      <a:r>
                        <a:rPr lang="en-KR" sz="1000" dirty="0"/>
                        <a:t>train and valid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000" dirty="0"/>
                        <a:t>Loss at Convex</a:t>
                      </a:r>
                    </a:p>
                    <a:p>
                      <a:r>
                        <a:rPr lang="en-KR" sz="1000" dirty="0"/>
                        <a:t>(1e-3)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0.0951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0.0061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0.11556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0.0681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185298"/>
                  </a:ext>
                </a:extLst>
              </a:tr>
              <a:tr h="628508">
                <a:tc vMerge="1">
                  <a:txBody>
                    <a:bodyPr/>
                    <a:lstStyle/>
                    <a:p>
                      <a:pPr algn="l"/>
                      <a:endParaRPr lang="en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000" dirty="0"/>
                        <a:t>SISDR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2690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CAE204-AE3D-A6FB-A402-457602682CDF}"/>
              </a:ext>
            </a:extLst>
          </p:cNvPr>
          <p:cNvSpPr txBox="1"/>
          <p:nvPr/>
        </p:nvSpPr>
        <p:spPr>
          <a:xfrm>
            <a:off x="230646" y="171780"/>
            <a:ext cx="77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1269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7DDF83-B2DA-6E9B-C46F-522390258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626261"/>
              </p:ext>
            </p:extLst>
          </p:nvPr>
        </p:nvGraphicFramePr>
        <p:xfrm>
          <a:off x="2837470" y="810955"/>
          <a:ext cx="6517060" cy="523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21">
                  <a:extLst>
                    <a:ext uri="{9D8B030D-6E8A-4147-A177-3AD203B41FA5}">
                      <a16:colId xmlns:a16="http://schemas.microsoft.com/office/drawing/2014/main" val="4185240238"/>
                    </a:ext>
                  </a:extLst>
                </a:gridCol>
                <a:gridCol w="840091">
                  <a:extLst>
                    <a:ext uri="{9D8B030D-6E8A-4147-A177-3AD203B41FA5}">
                      <a16:colId xmlns:a16="http://schemas.microsoft.com/office/drawing/2014/main" val="3716110108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709079392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074236415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296538763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05442804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59788172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30502046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397157813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731337168"/>
                    </a:ext>
                  </a:extLst>
                </a:gridCol>
              </a:tblGrid>
              <a:tr h="423206">
                <a:tc rowSpan="2" gridSpan="2">
                  <a:txBody>
                    <a:bodyPr/>
                    <a:lstStyle/>
                    <a:p>
                      <a:pPr algn="ctr"/>
                      <a:endParaRPr lang="en-KR" sz="10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KR" sz="1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FFT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LSTM Layer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Hop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Hop size / LSTM Layer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3583"/>
                  </a:ext>
                </a:extLst>
              </a:tr>
              <a:tr h="423206">
                <a:tc gridSpan="2" vMerge="1">
                  <a:txBody>
                    <a:bodyPr/>
                    <a:lstStyle/>
                    <a:p>
                      <a:pPr algn="ctr"/>
                      <a:endParaRPr lang="en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512</a:t>
                      </a:r>
                      <a:endParaRPr lang="en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256</a:t>
                      </a:r>
                      <a:endParaRPr lang="en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256/256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0" dirty="0"/>
                        <a:t>128/128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834309"/>
                  </a:ext>
                </a:extLst>
              </a:tr>
              <a:tr h="423206">
                <a:tc rowSpan="2"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Loss at Convex</a:t>
                      </a:r>
                    </a:p>
                    <a:p>
                      <a:pPr algn="l"/>
                      <a:r>
                        <a:rPr lang="en-KR" sz="1000" dirty="0"/>
                        <a:t>(1e-3)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3.0974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1.928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1.8738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1.9064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4495646"/>
                  </a:ext>
                </a:extLst>
              </a:tr>
              <a:tr h="487930">
                <a:tc v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SISDR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13.48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15.28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15.22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992053"/>
                  </a:ext>
                </a:extLst>
              </a:tr>
              <a:tr h="423206">
                <a:tc rowSpan="4"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Valid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Loss at Convex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(1e-3)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b="0" dirty="0"/>
                        <a:t>3.2427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1.9768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2.0039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1.9451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276400"/>
                  </a:ext>
                </a:extLst>
              </a:tr>
              <a:tr h="423206">
                <a:tc v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SISDR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13.31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15.1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838950"/>
                  </a:ext>
                </a:extLst>
              </a:tr>
              <a:tr h="423206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Epoch at Convex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1 Epoch = 1000 iter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399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995219"/>
                  </a:ext>
                </a:extLst>
              </a:tr>
              <a:tr h="423206">
                <a:tc v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Time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6h 36m 46s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12h 14m 24s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16h 12m 23s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22h 26m 24s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97862"/>
                  </a:ext>
                </a:extLst>
              </a:tr>
              <a:tr h="628508">
                <a:tc rowSpan="2"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Diff bew/</a:t>
                      </a:r>
                    </a:p>
                    <a:p>
                      <a:pPr algn="l"/>
                      <a:r>
                        <a:rPr lang="en-KR" sz="1000" dirty="0"/>
                        <a:t>train and valid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000" dirty="0"/>
                        <a:t>Loss at Convex</a:t>
                      </a:r>
                    </a:p>
                    <a:p>
                      <a:r>
                        <a:rPr lang="en-KR" sz="1000" dirty="0"/>
                        <a:t>(1e-3)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0.1453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0.0487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0.1300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0.0387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185298"/>
                  </a:ext>
                </a:extLst>
              </a:tr>
              <a:tr h="628508">
                <a:tc vMerge="1">
                  <a:txBody>
                    <a:bodyPr/>
                    <a:lstStyle/>
                    <a:p>
                      <a:pPr algn="l"/>
                      <a:endParaRPr lang="en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000" dirty="0"/>
                        <a:t>SISDR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0.12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2690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CAE204-AE3D-A6FB-A402-457602682CDF}"/>
              </a:ext>
            </a:extLst>
          </p:cNvPr>
          <p:cNvSpPr txBox="1"/>
          <p:nvPr/>
        </p:nvSpPr>
        <p:spPr>
          <a:xfrm>
            <a:off x="230646" y="171780"/>
            <a:ext cx="77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298364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Loss function</a:t>
            </a:r>
          </a:p>
          <a:p>
            <a:pPr algn="ctr"/>
            <a:r>
              <a:rPr lang="en-KR" sz="1400" dirty="0"/>
              <a:t>RMSE(stft) vs MSE(stft) vs PSA vs RMSE(amplitude)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6AC5E-FB5E-6AD0-2C71-8AFF69DB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482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2DAED-C012-4439-038E-13AC0B99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4320000"/>
            <a:ext cx="5400000" cy="226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09511A-40EE-1274-38B4-EAA2645CC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0" y="1440000"/>
            <a:ext cx="5400000" cy="2491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C8EB2E-7F46-95CB-35E2-C44098A18BC5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692533-2925-BBB5-6DB2-051B2B01E3B6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20497-6FD8-2038-1359-24ED5100CEDD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C60903-1A0B-6397-8EEF-A99157B279DA}"/>
              </a:ext>
            </a:extLst>
          </p:cNvPr>
          <p:cNvSpPr txBox="1"/>
          <p:nvPr/>
        </p:nvSpPr>
        <p:spPr>
          <a:xfrm>
            <a:off x="144721" y="280409"/>
            <a:ext cx="2359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 </a:t>
            </a:r>
            <a:r>
              <a:rPr lang="en-US" sz="1050" dirty="0" err="1"/>
              <a:t>rmse</a:t>
            </a:r>
            <a:r>
              <a:rPr lang="en-US" sz="1050" dirty="0"/>
              <a:t> of </a:t>
            </a:r>
            <a:r>
              <a:rPr lang="en-US" sz="1050" dirty="0" err="1"/>
              <a:t>stft</a:t>
            </a:r>
            <a:r>
              <a:rPr lang="en-US" sz="1050" dirty="0"/>
              <a:t> : 20221122-150347</a:t>
            </a:r>
          </a:p>
          <a:p>
            <a:r>
              <a:rPr lang="en-US" sz="1050" dirty="0"/>
              <a:t>- </a:t>
            </a:r>
            <a:r>
              <a:rPr lang="en-US" sz="1050" dirty="0" err="1"/>
              <a:t>mse</a:t>
            </a:r>
            <a:r>
              <a:rPr lang="en-US" sz="1050" dirty="0"/>
              <a:t> of </a:t>
            </a:r>
            <a:r>
              <a:rPr lang="en-US" sz="1050" dirty="0" err="1"/>
              <a:t>stft</a:t>
            </a:r>
            <a:r>
              <a:rPr lang="en-US" sz="1050" dirty="0"/>
              <a:t> : 20221123-093354</a:t>
            </a:r>
          </a:p>
          <a:p>
            <a:r>
              <a:rPr lang="en-US" sz="1050" dirty="0"/>
              <a:t>- </a:t>
            </a:r>
            <a:r>
              <a:rPr lang="en-US" sz="1050" dirty="0" err="1"/>
              <a:t>psa</a:t>
            </a:r>
            <a:r>
              <a:rPr lang="en-US" sz="1050" dirty="0"/>
              <a:t> : 20221123-183326</a:t>
            </a:r>
          </a:p>
          <a:p>
            <a:r>
              <a:rPr lang="en-US" sz="1050" dirty="0"/>
              <a:t>- </a:t>
            </a:r>
            <a:r>
              <a:rPr lang="en-US" sz="1050" dirty="0" err="1"/>
              <a:t>rmsa</a:t>
            </a:r>
            <a:r>
              <a:rPr lang="en-US" sz="1050" dirty="0"/>
              <a:t> of amplitude : 20221124-105217</a:t>
            </a:r>
          </a:p>
        </p:txBody>
      </p:sp>
    </p:spTree>
    <p:extLst>
      <p:ext uri="{BB962C8B-B14F-4D97-AF65-F5344CB8AC3E}">
        <p14:creationId xmlns:p14="http://schemas.microsoft.com/office/powerpoint/2010/main" val="380816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Train vs Validation Ratio</a:t>
            </a:r>
          </a:p>
          <a:p>
            <a:pPr algn="ctr"/>
            <a:r>
              <a:rPr lang="en-KR" sz="1400" dirty="0"/>
              <a:t>90:10, 80:20, 70:30, 50:50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3B21C-030E-B27C-DDEC-95ECD861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646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0CC702-96EA-9610-6AF3-A09EA744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582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12557-4ADB-C204-B0F9-468CB5C7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396081" cy="239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E51C5-9D3A-FF7A-84F7-0CF0471B9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399475" cy="22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3CD1FD-2BE1-67F0-E978-497C35913F44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23C1C-45E3-8CBC-3741-35E19019F323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A628-AA57-8E46-5D91-5946972ECEAB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458ED-D601-76BC-A728-D9D915CABAEC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7ACA8-221E-5BB4-6DF4-D309FC27570E}"/>
              </a:ext>
            </a:extLst>
          </p:cNvPr>
          <p:cNvSpPr txBox="1"/>
          <p:nvPr/>
        </p:nvSpPr>
        <p:spPr>
          <a:xfrm>
            <a:off x="180000" y="351440"/>
            <a:ext cx="1710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dirty="0"/>
              <a:t>- 90:10: 20221123-183326</a:t>
            </a:r>
          </a:p>
          <a:p>
            <a:r>
              <a:rPr lang="en-KR" sz="1100" dirty="0"/>
              <a:t>- 80:20: 20221124-181145</a:t>
            </a:r>
          </a:p>
          <a:p>
            <a:r>
              <a:rPr lang="en-KR" sz="1100" dirty="0"/>
              <a:t>- 70:30: 20221125-094742</a:t>
            </a:r>
          </a:p>
          <a:p>
            <a:r>
              <a:rPr lang="en-KR" sz="1100" dirty="0"/>
              <a:t>- 50:50: 20221125-171307</a:t>
            </a:r>
          </a:p>
        </p:txBody>
      </p:sp>
    </p:spTree>
    <p:extLst>
      <p:ext uri="{BB962C8B-B14F-4D97-AF65-F5344CB8AC3E}">
        <p14:creationId xmlns:p14="http://schemas.microsoft.com/office/powerpoint/2010/main" val="904356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Dense layer initialization</a:t>
            </a:r>
          </a:p>
          <a:p>
            <a:pPr algn="ctr"/>
            <a:r>
              <a:rPr lang="en-KR" sz="1400" dirty="0"/>
              <a:t>O / X</a:t>
            </a:r>
          </a:p>
          <a:p>
            <a:pPr algn="ctr"/>
            <a:r>
              <a:rPr lang="en-KR" sz="1400" dirty="0"/>
              <a:t>20221123-183326 / 20221126-091953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85983-C23A-2106-8716-78C70F18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352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9E43B-1443-D895-0368-FB747897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231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CBC98-17C5-512A-FE6B-F5707660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61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9128E-6302-24D6-BFA6-BCF31D25A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2161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03734-A138-E0F4-06AB-FBB4988AF691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8B5E0-9BF0-D7FB-1EDA-0A484A934F68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D07F3-F73B-D96C-A55A-E5CBE73CC76C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CBF37-694B-277B-6A27-3C1C05BE6687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422533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Time Period of Normalization </a:t>
            </a:r>
          </a:p>
          <a:p>
            <a:pPr algn="ctr"/>
            <a:r>
              <a:rPr lang="en-US" sz="1400" dirty="0"/>
              <a:t>E</a:t>
            </a:r>
            <a:r>
              <a:rPr lang="en-KR" sz="1400" dirty="0"/>
              <a:t>ntire / 1 sec</a:t>
            </a:r>
          </a:p>
          <a:p>
            <a:pPr algn="ctr"/>
            <a:r>
              <a:rPr lang="en-KR" sz="1400" dirty="0"/>
              <a:t>20221123-183326 / 20221126-195423</a:t>
            </a:r>
          </a:p>
          <a:p>
            <a:pPr algn="ctr"/>
            <a:endParaRPr lang="en-KR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E34E6-ACC5-8DA3-05CB-7C29C73F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27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2A043-E548-C0AA-D1DC-CED48EC7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278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ECCFC-8D8C-6B5C-92BD-B8E74CD13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330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B339C6-E782-DC2C-BEA6-A19A43761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2144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6DDA9-EC4F-E1ED-8609-0AB71C83CC51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EF3B7-E983-E08D-7777-E4C362648ECB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E3910-16A4-328B-91FF-8A912E4AAAC6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0B0F9-0510-3501-4ECF-039F796E851C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195609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Batch size</a:t>
            </a:r>
          </a:p>
          <a:p>
            <a:pPr algn="ctr"/>
            <a:r>
              <a:rPr lang="en-KR" sz="1400" dirty="0"/>
              <a:t>512 / 64</a:t>
            </a:r>
          </a:p>
          <a:p>
            <a:pPr algn="ctr"/>
            <a:r>
              <a:rPr lang="en-KR" sz="1400" dirty="0"/>
              <a:t>20221123-183326 / 20221127-081443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99B0E-9325-C9F8-3364-8CB76A6F7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407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D12B7-CB2A-3E34-785D-B21D5035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201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8694B-DB22-64AE-38C7-4580FB72D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0" y="4320000"/>
            <a:ext cx="5400000" cy="2121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2DAFC-4D43-168A-A13C-248C5FBA9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0" y="4320000"/>
            <a:ext cx="5400000" cy="1964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9438C-056A-66B9-38C4-367A4522ECBE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BD990-20AC-26FE-0ADA-3CB183224805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A424D-6010-D691-300B-FEEBB1117D92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318DA-38E4-5E36-FD0B-E922B1AC8508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855721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966</Words>
  <Application>Microsoft Macintosh PowerPoint</Application>
  <PresentationFormat>Widescreen</PresentationFormat>
  <Paragraphs>441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오 승현</dc:creator>
  <cp:lastModifiedBy>오 승현</cp:lastModifiedBy>
  <cp:revision>28</cp:revision>
  <dcterms:created xsi:type="dcterms:W3CDTF">2022-11-28T01:54:14Z</dcterms:created>
  <dcterms:modified xsi:type="dcterms:W3CDTF">2022-12-05T08:40:26Z</dcterms:modified>
</cp:coreProperties>
</file>